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ED8003-6450-4BBF-A2BF-EE7073C7E502}">
  <a:tblStyle styleId="{75ED8003-6450-4BBF-A2BF-EE7073C7E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84CDFAD-2471-45D0-BDC6-3C78D80C4A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4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60ab617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60ab617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60ab617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60ab617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57654aa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57654aa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57654aa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57654aa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5e8938a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5e8938a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5e8938a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5e8938a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60ab617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60ab617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60ab6174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60ab6174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60ab6174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60ab6174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64876a01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64876a01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57654aa7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57654aa7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57654aa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57654aa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60ab6174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60ab617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57654aa7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57654aa7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61cf81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61cf81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57654aa7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57654aa7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57654aa7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57654aa7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60ab6174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60ab617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3a96bab7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3a96bab7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57654aa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57654aa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57654a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57654a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kdd cup은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60ab617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60ab617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kdd cup은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oon-walker.medium.com/%EB%A6%AC%EB%B7%B0-llama%EA%B8%B0%EB%B0%98-vicuna%EC%99%80-vicuna%EA%B8%B0%EB%B0%98-multi-modal-%EB%AA%A8%EB%8D%B8-minigpt-4-31838c4193c5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3.jpg"/><Relationship Id="rId5" Type="http://schemas.openxmlformats.org/officeDocument/2006/relationships/image" Target="../media/image7.png"/><Relationship Id="rId6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Amazon KDD Cup 2024: Multi-Task Online Shopping Challenge for LLMs</a:t>
            </a:r>
            <a:endParaRPr sz="35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71717" y="32662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Team Ensemble 심규재, 하지원, Matti Zinke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73750" y="507625"/>
            <a:ext cx="10811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from Shopbench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chemeClr val="accent5"/>
                </a:solidFill>
              </a:rPr>
              <a:t>to development.json</a:t>
            </a:r>
            <a:endParaRPr b="0" sz="24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50" y="2358200"/>
            <a:ext cx="8320825" cy="8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608825" y="3323175"/>
            <a:ext cx="658500" cy="51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84250" y="3945975"/>
            <a:ext cx="29187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# Tasks: 18</a:t>
            </a:r>
            <a:endParaRPr b="1" sz="20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# Questions: 96</a:t>
            </a:r>
            <a:endParaRPr b="1" sz="20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1267327" y="3323175"/>
            <a:ext cx="7809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#ShopBench is split into a few-shot development set and a test set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118000" y="654000"/>
            <a:ext cx="10811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ko">
                <a:solidFill>
                  <a:schemeClr val="accent5"/>
                </a:solidFill>
              </a:rPr>
              <a:t>Example in </a:t>
            </a:r>
            <a:r>
              <a:rPr lang="ko">
                <a:solidFill>
                  <a:schemeClr val="accent5"/>
                </a:solidFill>
              </a:rPr>
              <a:t>development.json</a:t>
            </a:r>
            <a:endParaRPr b="0" sz="2400"/>
          </a:p>
        </p:txBody>
      </p:sp>
      <p:sp>
        <p:nvSpPr>
          <p:cNvPr id="173" name="Google Shape;173;p23"/>
          <p:cNvSpPr txBox="1"/>
          <p:nvPr/>
        </p:nvSpPr>
        <p:spPr>
          <a:xfrm>
            <a:off x="230250" y="1482300"/>
            <a:ext cx="86835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</a:rPr>
              <a:t>{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"input_field": </a:t>
            </a:r>
            <a:r>
              <a:rPr b="1" lang="ko" sz="1600">
                <a:solidFill>
                  <a:schemeClr val="lt1"/>
                </a:solidFill>
              </a:rPr>
              <a:t>"Instructions: Tell me what this product category is about\nInput: Toggle Switch\nOutput:",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"output_field":</a:t>
            </a:r>
            <a:r>
              <a:rPr b="1" lang="ko" sz="1600">
                <a:solidFill>
                  <a:schemeClr val="lt1"/>
                </a:solidFill>
              </a:rPr>
              <a:t> "A toggle switch is an electric switch operated by means of a projecting lever that is moved up and down.",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"task_name":</a:t>
            </a:r>
            <a:r>
              <a:rPr b="1" lang="ko" sz="1600">
                <a:solidFill>
                  <a:schemeClr val="lt1"/>
                </a:solidFill>
              </a:rPr>
              <a:t> "task1",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"task_type":</a:t>
            </a:r>
            <a:r>
              <a:rPr b="1" lang="ko" sz="1600">
                <a:solidFill>
                  <a:schemeClr val="lt1"/>
                </a:solidFill>
              </a:rPr>
              <a:t> "generation",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"metric":</a:t>
            </a:r>
            <a:r>
              <a:rPr b="1" lang="ko" sz="1600">
                <a:solidFill>
                  <a:schemeClr val="lt1"/>
                </a:solidFill>
              </a:rPr>
              <a:t> "sent-transformer",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"is_multiple_choice":</a:t>
            </a:r>
            <a:r>
              <a:rPr b="1" lang="ko" sz="1600">
                <a:solidFill>
                  <a:schemeClr val="lt1"/>
                </a:solidFill>
              </a:rPr>
              <a:t> False,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5"/>
                </a:solidFill>
              </a:rPr>
              <a:t>"track":</a:t>
            </a:r>
            <a:r>
              <a:rPr b="1" lang="ko" sz="1600">
                <a:solidFill>
                  <a:schemeClr val="lt1"/>
                </a:solidFill>
              </a:rPr>
              <a:t> "amazon-kdd-cup-24-understanding-shopping-concepts"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lt1"/>
                </a:solidFill>
              </a:rPr>
              <a:t>}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180" name="Google Shape;180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2597425" y="614875"/>
            <a:ext cx="39402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Code Implementation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71149" y="4063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DummyModel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0775"/>
            <a:ext cx="9144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371150" y="2866075"/>
            <a:ext cx="49968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ko">
                <a:solidFill>
                  <a:srgbClr val="FFFFFF"/>
                </a:solidFill>
              </a:rPr>
              <a:t>쇼핑 관련 문제를 풀기 위한 기본적인 모델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00" y="301425"/>
            <a:ext cx="6181624" cy="35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1481200" y="4028225"/>
            <a:ext cx="6900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# 기본적으로 문제가 단답형인지 아닌지 구분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# 단답형일 경우, 1, 2, 3, 4 중에서 무작위로 숫자 하나를 골라 문자열로 반환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# 단답형이 아닐 경우, [1, 2, 3, 4] 리스트를 무작위로 나열한 결과를 문자열로 반환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71149" y="4063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Baseline Model-</a:t>
            </a:r>
            <a:r>
              <a:rPr lang="ko">
                <a:solidFill>
                  <a:schemeClr val="accent5"/>
                </a:solidFill>
              </a:rPr>
              <a:t>Vicuna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03" name="Google Shape;203;p27"/>
          <p:cNvSpPr txBox="1"/>
          <p:nvPr/>
        </p:nvSpPr>
        <p:spPr>
          <a:xfrm>
            <a:off x="1247250" y="3542238"/>
            <a:ext cx="6649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LLaMA와 Alpaca에 영감을 받아 개발되었고, ShardGPT*에서 수집된 사용자들의 대화로 이뤄진 데이터로 LLaMA를 파인튜닝하여 구축된 챗봇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*: 사용자 프롬프트와 ChatGPT의 해당 답변 결과를 서로 공유할 수 있는 웹사이트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593000" y="4747275"/>
            <a:ext cx="595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출처:</a:t>
            </a:r>
            <a:r>
              <a:rPr lang="ko" sz="1000">
                <a:solidFill>
                  <a:schemeClr val="accent5"/>
                </a:solidFill>
              </a:rPr>
              <a:t> </a:t>
            </a:r>
            <a:r>
              <a:rPr lang="ko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[리뷰] LLaMA기반 Vicuna와 Vicuna기반 Multi-Modal 모델: MiniGPT-4 | by daewoo kim | Medium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350" y="1203073"/>
            <a:ext cx="4151901" cy="22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501100"/>
            <a:ext cx="8616950" cy="25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52975"/>
            <a:ext cx="6450574" cy="1838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8"/>
          <p:cNvGrpSpPr/>
          <p:nvPr/>
        </p:nvGrpSpPr>
        <p:grpSpPr>
          <a:xfrm>
            <a:off x="3281700" y="844300"/>
            <a:ext cx="5664600" cy="1648557"/>
            <a:chOff x="3306625" y="435060"/>
            <a:chExt cx="5664600" cy="2082300"/>
          </a:xfrm>
        </p:grpSpPr>
        <p:sp>
          <p:nvSpPr>
            <p:cNvPr id="214" name="Google Shape;214;p28"/>
            <p:cNvSpPr/>
            <p:nvPr/>
          </p:nvSpPr>
          <p:spPr>
            <a:xfrm>
              <a:off x="3428125" y="435060"/>
              <a:ext cx="5489700" cy="2082300"/>
            </a:xfrm>
            <a:prstGeom prst="foldedCorner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5" name="Google Shape;215;p28"/>
            <p:cNvSpPr txBox="1"/>
            <p:nvPr/>
          </p:nvSpPr>
          <p:spPr>
            <a:xfrm>
              <a:off x="3306625" y="489400"/>
              <a:ext cx="5664600" cy="16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b="1" lang="ko" sz="1000">
                  <a:solidFill>
                    <a:schemeClr val="dk2"/>
                  </a:solidFill>
                </a:rPr>
                <a:t>LLM을 사용하고, 토큰화 방식을 정의하기 위해 transformers 모듈에서 AutoTokenizer, AutoModelForCasualLLM 메소드 불러오기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b="1" lang="ko" sz="1000">
                  <a:solidFill>
                    <a:schemeClr val="dk2"/>
                  </a:solidFill>
                </a:rPr>
                <a:t>Vicuna 모델을 불러온 뒤, 온라인 쇼핑 도우미로서 지시 사항을 따라서 질문에 답할 것을 시스템 프롬프트로 명령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b="1" lang="ko" sz="1000">
                  <a:solidFill>
                    <a:schemeClr val="dk2"/>
                  </a:solidFill>
                </a:rPr>
                <a:t>방금 입력한 시스템 프롬프트에 추가 명령을 내리기 위한 프롬프트를 정의하여 이를 최종 프롬프트로 결정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b="1" lang="ko" sz="1000">
                  <a:solidFill>
                    <a:schemeClr val="dk2"/>
                  </a:solidFill>
                </a:rPr>
                <a:t>LLM이 이 최종 프롬프트를 이해할 수 있도록 토큰화하여 모델에 입력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b="1" lang="ko" sz="1000">
                  <a:solidFill>
                    <a:schemeClr val="dk2"/>
                  </a:solidFill>
                </a:rPr>
                <a:t>단답형 문제의 경우 출력할 최대 토큰 개수를 1로 설정하고, 아닐 경우 100으로 설정</a:t>
              </a:r>
              <a:endParaRPr b="1" sz="1000">
                <a:solidFill>
                  <a:schemeClr val="dk2"/>
                </a:solidFill>
              </a:endParaRPr>
            </a:p>
          </p:txBody>
        </p:sp>
      </p:grp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22" name="Google Shape;222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2612100" y="729100"/>
            <a:ext cx="3918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Model Performance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Arial"/>
                <a:ea typeface="Arial"/>
                <a:cs typeface="Arial"/>
                <a:sym typeface="Arial"/>
              </a:rPr>
              <a:t>-Top 2 Model </a:t>
            </a:r>
            <a:r>
              <a:rPr lang="ko" sz="2000"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1st : DARE_TIES_13B</a:t>
            </a:r>
            <a:br>
              <a:rPr lang="ko">
                <a:latin typeface="Raleway"/>
                <a:ea typeface="Raleway"/>
                <a:cs typeface="Raleway"/>
                <a:sym typeface="Raleway"/>
              </a:rPr>
            </a:br>
            <a:r>
              <a:rPr lang="ko" sz="1900">
                <a:latin typeface="Arial"/>
                <a:ea typeface="Arial"/>
                <a:cs typeface="Arial"/>
                <a:sym typeface="Arial"/>
              </a:rPr>
              <a:t>0.650502408251804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2nd : 13B_MATH_DPO</a:t>
            </a:r>
            <a:br>
              <a:rPr lang="ko">
                <a:latin typeface="Raleway"/>
                <a:ea typeface="Raleway"/>
                <a:cs typeface="Raleway"/>
                <a:sym typeface="Raleway"/>
              </a:rPr>
            </a:br>
            <a:r>
              <a:rPr lang="ko" sz="1900">
                <a:latin typeface="Arial"/>
                <a:ea typeface="Arial"/>
                <a:cs typeface="Arial"/>
                <a:sym typeface="Arial"/>
              </a:rPr>
              <a:t>0.6148088357017373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30"/>
          <p:cNvGraphicFramePr/>
          <p:nvPr/>
        </p:nvGraphicFramePr>
        <p:xfrm>
          <a:off x="117638" y="105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{884CDFAD-2471-45D0-BDC6-3C78D80C4AD7}</a:tableStyleId>
              </a:tblPr>
              <a:tblGrid>
                <a:gridCol w="2265875"/>
                <a:gridCol w="2265900"/>
              </a:tblGrid>
              <a:tr h="29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LLM</a:t>
                      </a:r>
                      <a:r>
                        <a:rPr lang="ko" sz="1100"/>
                        <a:t> 모델명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local eval score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46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Vicuna-7B-v1.5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0.30195231568858446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Meta-Llama-3-8B-Instruct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0.5223284217275423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Qwen1.5-7B-sft-0502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0.5610776246185725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Qwen-14B-Llamafied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0.41060220095147437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Qwen1.5-MoE-A2.7B-Chat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0.45975688578281115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Hermes-2-Theta-Llama-3-8B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0.5125085712022551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DARE_TIES_13B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0.5956676126566732 → </a:t>
                      </a: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0.6213757</a:t>
                      </a: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661369</a:t>
                      </a: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984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yunconglong/13B_MATH_DPO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0.6148088357017373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yunconglong/MoE_13B_DPO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0.5788059831556638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BarraHome/Mistroll-7B-v2.2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0.5682951110016166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32" name="Google Shape;232;p30"/>
          <p:cNvGraphicFramePr/>
          <p:nvPr/>
        </p:nvGraphicFramePr>
        <p:xfrm>
          <a:off x="4649413" y="105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{884CDFAD-2471-45D0-BDC6-3C78D80C4AD7}</a:tableStyleId>
              </a:tblPr>
              <a:tblGrid>
                <a:gridCol w="2213550"/>
                <a:gridCol w="2198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LLM 모델명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local eval score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00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stablelm-2-12b-chat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0.46852982312194846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yam-peleg/Experiment26-7B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0.5280649422643182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MaziyarPanahi/Calme-7B-Instruct-v0.2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0.5153258876929895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chihoonlee10/T3Q-EN-DPO-Mistral-7B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0.5261771492540045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zhengr/MixTAO-7Bx2-MoE-v8.1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0.5896902518997831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01-ai/Yi-9B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0.4544301238436799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01-ai/Yi-6B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0.30425252628858446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yunconglong/Truthful_DPO_TomGrc_FusionNet_7Bx2_MoE_13B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2"/>
                          </a:solidFill>
                        </a:rPr>
                        <a:t>0.6140449173494128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vicgalle/CarbonBeagle-11B-truthy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0.5593031144819792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TwT-6/cr-model-v1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0.577217490607002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30"/>
          <p:cNvSpPr txBox="1"/>
          <p:nvPr>
            <p:ph type="title"/>
          </p:nvPr>
        </p:nvSpPr>
        <p:spPr>
          <a:xfrm>
            <a:off x="260850" y="305475"/>
            <a:ext cx="9444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accent5"/>
                </a:solidFill>
              </a:rPr>
              <a:t>Local Evaluation Scores on 20 LLM </a:t>
            </a:r>
            <a:endParaRPr sz="4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34" name="Google Shape;234;p30"/>
          <p:cNvSpPr/>
          <p:nvPr/>
        </p:nvSpPr>
        <p:spPr>
          <a:xfrm>
            <a:off x="117650" y="3317425"/>
            <a:ext cx="2265900" cy="4707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117650" y="3788225"/>
            <a:ext cx="2265900" cy="297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4659600" y="3788225"/>
            <a:ext cx="2203500" cy="64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82613"/>
            <a:ext cx="8991599" cy="374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type="title"/>
          </p:nvPr>
        </p:nvSpPr>
        <p:spPr>
          <a:xfrm>
            <a:off x="260850" y="305475"/>
            <a:ext cx="9444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accent5"/>
                </a:solidFill>
              </a:rPr>
              <a:t>Analysis on Performance Indicator</a:t>
            </a:r>
            <a:endParaRPr sz="4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Index</a:t>
            </a:r>
            <a:endParaRPr sz="2400"/>
          </a:p>
        </p:txBody>
      </p:sp>
      <p:sp>
        <p:nvSpPr>
          <p:cNvPr id="79" name="Google Shape;79;p14"/>
          <p:cNvSpPr txBox="1"/>
          <p:nvPr/>
        </p:nvSpPr>
        <p:spPr>
          <a:xfrm>
            <a:off x="535775" y="1450500"/>
            <a:ext cx="69996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1. Team members</a:t>
            </a:r>
            <a:endParaRPr b="1" sz="2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2. What is KDD CUP?</a:t>
            </a:r>
            <a:endParaRPr b="1" sz="2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3. Code interpretation</a:t>
            </a:r>
            <a:endParaRPr b="1" sz="2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4. Model Performance</a:t>
            </a:r>
            <a:endParaRPr b="1" sz="2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5. DPO &amp; DARE TIES</a:t>
            </a:r>
            <a:endParaRPr b="1" sz="2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6. Future research &amp; thoughts</a:t>
            </a:r>
            <a:endParaRPr b="1" sz="2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0" y="1648375"/>
            <a:ext cx="75342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type="title"/>
          </p:nvPr>
        </p:nvSpPr>
        <p:spPr>
          <a:xfrm>
            <a:off x="424400" y="271875"/>
            <a:ext cx="8622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Correlation Analysis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51" name="Google Shape;251;p32"/>
          <p:cNvSpPr/>
          <p:nvPr/>
        </p:nvSpPr>
        <p:spPr>
          <a:xfrm>
            <a:off x="6402375" y="1648375"/>
            <a:ext cx="865200" cy="279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539000" y="3873550"/>
            <a:ext cx="865200" cy="279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6402375" y="3873550"/>
            <a:ext cx="865200" cy="279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371150" y="406325"/>
            <a:ext cx="8622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Regression Analysis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25" y="1323175"/>
            <a:ext cx="6039299" cy="36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/>
          <p:nvPr/>
        </p:nvSpPr>
        <p:spPr>
          <a:xfrm>
            <a:off x="4687875" y="2651100"/>
            <a:ext cx="646500" cy="169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4041375" y="3429250"/>
            <a:ext cx="646500" cy="248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1160925" y="1643700"/>
            <a:ext cx="646500" cy="169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9" name="Google Shape;269;p34"/>
          <p:cNvSpPr txBox="1"/>
          <p:nvPr>
            <p:ph type="title"/>
          </p:nvPr>
        </p:nvSpPr>
        <p:spPr>
          <a:xfrm>
            <a:off x="371150" y="406325"/>
            <a:ext cx="8622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Team’s Final Ranking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0" y="1640147"/>
            <a:ext cx="9046702" cy="284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/>
          <p:nvPr/>
        </p:nvSpPr>
        <p:spPr>
          <a:xfrm>
            <a:off x="48650" y="2146825"/>
            <a:ext cx="2287800" cy="621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77" name="Google Shape;277;p3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2611125" y="687400"/>
            <a:ext cx="39258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5. DPO &amp; DARE TIES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5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-가장 높은 성능을 낸 모델은 어떤 기술들을 기반으로 하는가?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DPO?</a:t>
            </a:r>
            <a:br>
              <a:rPr lang="ko" sz="1600">
                <a:latin typeface="Raleway"/>
                <a:ea typeface="Raleway"/>
                <a:cs typeface="Raleway"/>
                <a:sym typeface="Raleway"/>
              </a:rPr>
            </a:b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DARE_TIES?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283100" y="712150"/>
            <a:ext cx="8455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DPO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accent5"/>
                </a:solidFill>
              </a:rPr>
              <a:t>Direct Preference Optimization: Your Language Model is Secretly a Reward Model</a:t>
            </a:r>
            <a:endParaRPr sz="15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/>
              <a:t>대규모 비지도(unsupervised) 언어 모델은 학습 방식의 비지도성 때문에 행동을 정밀하게 제어하기 쉽지 않음.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/>
              <a:t>인간에 의한 레이블을 수집하여 비지도 언어 모델을 RLHF(reinforcement learning from human feedback) 기법으로 인간의 선호도에 맞추어 fine-tuning하는 것이 기존의 방식.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/>
              <a:t>하지만 RLHF는 보상 모델을 별도로 학습해야 하기 때문에 복잡하고 불안정한 절차이며, 계산 비용이 높은 기법임.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/>
              <a:t>반면 DPO는 RLHF의 보상모델에 새로운 매개변수를 도입해서 일반적인 classification loss만으로 RLHF 문제를 해결하게 해줌. 즉, 보상모델을 따로 학습할 필요를 없애줌.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44100" y="160425"/>
            <a:ext cx="8455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DPO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2" name="Google Shape;292;p3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출처: </a:t>
            </a:r>
            <a:r>
              <a:rPr lang="ko" sz="1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https://arxiv.org/pdf/2305.18290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7900"/>
            <a:ext cx="9144000" cy="20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DARE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accent5"/>
                </a:solidFill>
              </a:rPr>
              <a:t>D</a:t>
            </a:r>
            <a:r>
              <a:rPr b="0" lang="ko" sz="1500">
                <a:solidFill>
                  <a:schemeClr val="accent5"/>
                </a:solidFill>
              </a:rPr>
              <a:t>rop </a:t>
            </a:r>
            <a:r>
              <a:rPr lang="ko" sz="1500">
                <a:solidFill>
                  <a:schemeClr val="accent5"/>
                </a:solidFill>
              </a:rPr>
              <a:t>A</a:t>
            </a:r>
            <a:r>
              <a:rPr b="0" lang="ko" sz="1500">
                <a:solidFill>
                  <a:schemeClr val="accent5"/>
                </a:solidFill>
              </a:rPr>
              <a:t>nd </a:t>
            </a:r>
            <a:r>
              <a:rPr lang="ko" sz="1500">
                <a:solidFill>
                  <a:schemeClr val="accent5"/>
                </a:solidFill>
              </a:rPr>
              <a:t>RE</a:t>
            </a:r>
            <a:r>
              <a:rPr b="0" lang="ko" sz="1500">
                <a:solidFill>
                  <a:schemeClr val="accent5"/>
                </a:solidFill>
              </a:rPr>
              <a:t>scale</a:t>
            </a:r>
            <a:endParaRPr b="0" sz="15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ko" sz="1500">
                <a:solidFill>
                  <a:schemeClr val="accent5"/>
                </a:solidFill>
              </a:rPr>
              <a:t>Language Models are Super Mario: Absorbing Abilities from Homologous Models as a Free Lunch</a:t>
            </a:r>
            <a:r>
              <a:rPr lang="ko" sz="1500"/>
              <a:t> 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/>
              <a:t>언어모델이 </a:t>
            </a:r>
            <a:r>
              <a:rPr lang="ko" sz="1100"/>
              <a:t>재훈련하거나 GPU를 사용하지 않고 </a:t>
            </a:r>
            <a:r>
              <a:rPr lang="ko" sz="1100"/>
              <a:t>상응하는 모델의 파라미터를 흡수함으로써 </a:t>
            </a:r>
            <a:r>
              <a:rPr lang="ko" sz="1100"/>
              <a:t>새 기능을 얻게 해주는 기술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 u="sng"/>
              <a:t>Drop</a:t>
            </a:r>
            <a:r>
              <a:rPr lang="ko" sz="1100"/>
              <a:t>: 델타 파라미터를(파인튜닝된 모델과 조기학습된 모델 간 차이) 무작위로 p비율만큼 골라서 제거(값을 0으로 감소).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100" u="sng"/>
              <a:t>Rescale</a:t>
            </a:r>
            <a:r>
              <a:rPr lang="ko" sz="1100"/>
              <a:t>: 나머지 파라미터의 값은 1/(1-p) 비율로 재조정하여 해당 영역이 담당하는 작업에 대한 성능을 상승.</a:t>
            </a:r>
            <a:endParaRPr sz="1300"/>
          </a:p>
        </p:txBody>
      </p:sp>
      <p:sp>
        <p:nvSpPr>
          <p:cNvPr id="300" name="Google Shape;300;p3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출처: </a:t>
            </a:r>
            <a:r>
              <a:rPr lang="ko" sz="1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https://arxiv.org/abs/2311.03099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1" name="Google Shape;301;p3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02" name="Google Shape;30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303" name="Google Shape;303;p3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슈퍼 마리오 게임 시리즈의 주인공 마리오가 파이어 플라워를 획득해서 파이어볼이라는 새 능력을 얻는 것을 생각하면 쉽다!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8"/>
          <p:cNvGrpSpPr/>
          <p:nvPr/>
        </p:nvGrpSpPr>
        <p:grpSpPr>
          <a:xfrm>
            <a:off x="4133025" y="694474"/>
            <a:ext cx="4250826" cy="1344200"/>
            <a:chOff x="4817025" y="658424"/>
            <a:chExt cx="4250826" cy="1344200"/>
          </a:xfrm>
        </p:grpSpPr>
        <p:pic>
          <p:nvPicPr>
            <p:cNvPr id="306" name="Google Shape;30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7025" y="658424"/>
              <a:ext cx="603950" cy="13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1600" y="698875"/>
              <a:ext cx="1966251" cy="1263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13400" y="1076450"/>
              <a:ext cx="495763" cy="50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9" name="Google Shape;309;p38"/>
            <p:cNvCxnSpPr>
              <a:stCxn id="306" idx="3"/>
              <a:endCxn id="308" idx="1"/>
            </p:cNvCxnSpPr>
            <p:nvPr/>
          </p:nvCxnSpPr>
          <p:spPr>
            <a:xfrm>
              <a:off x="5420975" y="1330524"/>
              <a:ext cx="592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0" name="Google Shape;310;p38"/>
            <p:cNvCxnSpPr>
              <a:stCxn id="308" idx="3"/>
              <a:endCxn id="307" idx="1"/>
            </p:cNvCxnSpPr>
            <p:nvPr/>
          </p:nvCxnSpPr>
          <p:spPr>
            <a:xfrm>
              <a:off x="6509163" y="1330530"/>
              <a:ext cx="592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ko"/>
              <a:t>DARE</a:t>
            </a:r>
            <a:endParaRPr sz="1300"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25" y="204650"/>
            <a:ext cx="6276025" cy="41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/>
        </p:nvSpPr>
        <p:spPr>
          <a:xfrm>
            <a:off x="148625" y="4538450"/>
            <a:ext cx="5639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근육 아이콘이 2개일수록 성능이 뛰어나다는 뜻!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082775" y="402550"/>
            <a:ext cx="646500" cy="309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4873900" y="402550"/>
            <a:ext cx="646500" cy="309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6892075" y="402550"/>
            <a:ext cx="646500" cy="309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7700025" y="402550"/>
            <a:ext cx="646500" cy="309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9"/>
          <p:cNvSpPr/>
          <p:nvPr/>
        </p:nvSpPr>
        <p:spPr>
          <a:xfrm rot="-3014414">
            <a:off x="470284" y="2540377"/>
            <a:ext cx="4756789" cy="2183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338725" y="0"/>
            <a:ext cx="8173800" cy="47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TIES-Merging: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3900">
                <a:solidFill>
                  <a:schemeClr val="accent5"/>
                </a:solidFill>
              </a:rPr>
              <a:t>Resolving Interference When Merging Models</a:t>
            </a:r>
            <a:endParaRPr sz="39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/>
              <a:t>Prateek Yadav et al.(2023)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/>
              <a:t>하나의 Task에 fine-tuning된 모델을 병합하여 하나의 모델로 복수의 Task를 다루려는 시도.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/>
              <a:t>병합과정에 두 가지 주요 간섭 원인이 있는데 (a) 중복 매개변수 값으로 인한 간섭과 (b) 모델 전반에 걸쳐 주어진 매개변수 값의 부호에 대한 불일치임.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/>
              <a:t>이를 해결하는 것이  TRIM(1), ELECT SIGN(2) &amp; MERGE(TIES-Merging)(3) 방법임.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/>
              <a:t>(1) 미세 조정 중에 약간만 변경된 매개변수를 재설정하고, (2)  부호 충돌 문제를 해결, (3) 최종 합의된 부호와 일치하는 매개변수만 병합하여 간섭을 완화한다.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338725" y="0"/>
            <a:ext cx="81738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TIES-Merging: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3" y="1462162"/>
            <a:ext cx="8805274" cy="323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출처: </a:t>
            </a:r>
            <a:r>
              <a:rPr lang="ko" sz="1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https://arxiv.org/abs/2306.01708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2183375" y="3066875"/>
            <a:ext cx="646500" cy="393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4672850" y="4077950"/>
            <a:ext cx="981000" cy="2577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7766225" y="1892525"/>
            <a:ext cx="1208400" cy="393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597425" y="614875"/>
            <a:ext cx="39402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Team members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347" name="Google Shape;347;p4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2597425" y="614875"/>
            <a:ext cx="39402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Future research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&amp;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Thoughts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Future research</a:t>
            </a:r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100"/>
              <a:t>복수의 문제 해결 LLM을 연결 할 수 있다면?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359" name="Google Shape;359;p4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Shopbench의 모든 데이터를 사용 가능하다면?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60" name="Google Shape;360;p4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100"/>
              <a:t>LLM에 API를 통해 아마존 사의 쇼핑 사이트를 연결 해본다면?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Thoughts</a:t>
            </a: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프롬프트의 변경 만으로도 성능개선이 이루어졌다. </a:t>
            </a:r>
            <a:r>
              <a:rPr lang="ko" sz="1500"/>
              <a:t> 충분한 시간이 주어졌다면 다양한 프롬프트 엔지니어링 기법을 적용해보고 싶다.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-마티</a:t>
            </a:r>
            <a:endParaRPr sz="1500"/>
          </a:p>
        </p:txBody>
      </p:sp>
      <p:sp>
        <p:nvSpPr>
          <p:cNvPr id="371" name="Google Shape;371;p44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Task별 runtime이 한정되어 있어 더 많은 모델을 시도하지 못한점이 아쉬웠다.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-규재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72" name="Google Shape;372;p44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GPU등의 설비가 없는 참가 팀들에게 시작 환경 세팅 등의 부분부터 제약이 있어 쉽지 않은 프로젝트 였으나, 잘 마무리했고 유의미한 성능을 얻어냈다.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-지원</a:t>
            </a:r>
            <a:endParaRPr sz="1500"/>
          </a:p>
        </p:txBody>
      </p:sp>
      <p:sp>
        <p:nvSpPr>
          <p:cNvPr id="373" name="Google Shape;373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/>
        </p:nvSpPr>
        <p:spPr>
          <a:xfrm>
            <a:off x="565050" y="1867500"/>
            <a:ext cx="80139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</a:rPr>
              <a:t>Thank you for listening our presentation! :D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79" y="0"/>
            <a:ext cx="67190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489475" y="3500300"/>
            <a:ext cx="917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심규재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701625" y="3500300"/>
            <a:ext cx="917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하지원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686900" y="3543075"/>
            <a:ext cx="990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Matti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36915" l="9624" r="0" t="5123"/>
          <a:stretch/>
        </p:blipFill>
        <p:spPr>
          <a:xfrm>
            <a:off x="3701625" y="2085175"/>
            <a:ext cx="1617553" cy="138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825" y="2053250"/>
            <a:ext cx="1933075" cy="144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530" y="2053250"/>
            <a:ext cx="1338721" cy="14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1377475" y="113000"/>
            <a:ext cx="33450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Team </a:t>
            </a:r>
            <a:r>
              <a:rPr b="1" lang="ko" sz="2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Ensemble</a:t>
            </a:r>
            <a:endParaRPr b="1" sz="2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01575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chemeClr val="lt2"/>
                </a:solidFill>
              </a:rPr>
              <a:t>Timeline</a:t>
            </a:r>
            <a:endParaRPr sz="3800">
              <a:solidFill>
                <a:schemeClr val="lt2"/>
              </a:solidFill>
            </a:endParaRPr>
          </a:p>
        </p:txBody>
      </p:sp>
      <p:graphicFrame>
        <p:nvGraphicFramePr>
          <p:cNvPr id="107" name="Google Shape;107;p17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{75ED8003-6450-4BBF-A2BF-EE7073C7E502}</a:tableStyleId>
              </a:tblPr>
              <a:tblGrid>
                <a:gridCol w="591200"/>
                <a:gridCol w="591200"/>
                <a:gridCol w="591200"/>
                <a:gridCol w="382850"/>
                <a:gridCol w="799525"/>
                <a:gridCol w="591200"/>
                <a:gridCol w="799550"/>
                <a:gridCol w="382850"/>
                <a:gridCol w="591200"/>
                <a:gridCol w="591200"/>
                <a:gridCol w="591200"/>
                <a:gridCol w="382850"/>
                <a:gridCol w="696825"/>
                <a:gridCol w="93987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3월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4월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lt1"/>
                          </a:solidFill>
                        </a:rPr>
                        <a:t>5월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6월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cxnSp>
        <p:nvCxnSpPr>
          <p:cNvPr id="108" name="Google Shape;108;p17"/>
          <p:cNvCxnSpPr/>
          <p:nvPr/>
        </p:nvCxnSpPr>
        <p:spPr>
          <a:xfrm rot="10800000">
            <a:off x="6767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9" name="Google Shape;109;p17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3월 29일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팀 제안서 제출</a:t>
            </a:r>
            <a:endParaRPr sz="1400"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2546472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4월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 txBox="1"/>
          <p:nvPr>
            <p:ph idx="4294967295" type="body"/>
          </p:nvPr>
        </p:nvSpPr>
        <p:spPr>
          <a:xfrm>
            <a:off x="2625184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환경 세팅 및 프로젝트 시작</a:t>
            </a:r>
            <a:endParaRPr sz="1400"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4862182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5월 10일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4862174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중간 보고서 제출</a:t>
            </a:r>
            <a:endParaRPr sz="1400"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6826272" y="370488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6월 18일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 txBox="1"/>
          <p:nvPr>
            <p:ph idx="4294967295" type="body"/>
          </p:nvPr>
        </p:nvSpPr>
        <p:spPr>
          <a:xfrm>
            <a:off x="6920150" y="3993750"/>
            <a:ext cx="23532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최종 발표</a:t>
            </a:r>
            <a:endParaRPr sz="1400"/>
          </a:p>
        </p:txBody>
      </p:sp>
      <p:cxnSp>
        <p:nvCxnSpPr>
          <p:cNvPr id="117" name="Google Shape;117;p17"/>
          <p:cNvCxnSpPr/>
          <p:nvPr/>
        </p:nvCxnSpPr>
        <p:spPr>
          <a:xfrm>
            <a:off x="2498500" y="30764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8" name="Google Shape;118;p17"/>
          <p:cNvCxnSpPr/>
          <p:nvPr/>
        </p:nvCxnSpPr>
        <p:spPr>
          <a:xfrm rot="10800000">
            <a:off x="472880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" name="Google Shape;119;p17"/>
          <p:cNvCxnSpPr/>
          <p:nvPr/>
        </p:nvCxnSpPr>
        <p:spPr>
          <a:xfrm>
            <a:off x="6826275" y="30764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0" name="Google Shape;120;p17"/>
          <p:cNvSpPr txBox="1"/>
          <p:nvPr/>
        </p:nvSpPr>
        <p:spPr>
          <a:xfrm>
            <a:off x="567000" y="3993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팀 결성 </a:t>
            </a: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337200" y="30764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" name="Google Shape;122;p17"/>
          <p:cNvSpPr txBox="1"/>
          <p:nvPr>
            <p:ph type="title"/>
          </p:nvPr>
        </p:nvSpPr>
        <p:spPr>
          <a:xfrm>
            <a:off x="478225" y="36467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3월 12일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129" name="Google Shape;129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2612100" y="701300"/>
            <a:ext cx="3925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is </a:t>
            </a: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KDD CUP</a:t>
            </a:r>
            <a:r>
              <a:rPr b="1" lang="ko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37237"/>
            <a:ext cx="1951834" cy="10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2688300" y="1793750"/>
            <a:ext cx="1548300" cy="9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3325" y="1937225"/>
            <a:ext cx="12382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4217550" y="1998950"/>
            <a:ext cx="566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767125" y="2935050"/>
            <a:ext cx="3030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Knowledge</a:t>
            </a:r>
            <a:endParaRPr b="1" sz="33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Discovery</a:t>
            </a:r>
            <a:endParaRPr b="1" sz="33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Data Mining</a:t>
            </a:r>
            <a:endParaRPr b="1" sz="33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KDD CUP 2024</a:t>
            </a:r>
            <a:br>
              <a:rPr lang="ko">
                <a:solidFill>
                  <a:schemeClr val="accent5"/>
                </a:solidFill>
              </a:rPr>
            </a:br>
            <a:r>
              <a:rPr lang="ko"/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00" y="1775625"/>
            <a:ext cx="5817999" cy="30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Track &amp; Goal</a:t>
            </a:r>
            <a:br>
              <a:rPr lang="ko">
                <a:solidFill>
                  <a:schemeClr val="accent5"/>
                </a:solidFill>
              </a:rPr>
            </a:br>
            <a:r>
              <a:rPr lang="ko"/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49" name="Google Shape;149;p20"/>
          <p:cNvGraphicFramePr/>
          <p:nvPr/>
        </p:nvGraphicFramePr>
        <p:xfrm>
          <a:off x="578750" y="242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{75ED8003-6450-4BBF-A2BF-EE7073C7E502}</a:tableStyleId>
              </a:tblPr>
              <a:tblGrid>
                <a:gridCol w="1749550"/>
                <a:gridCol w="6270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Track1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shopping concept understanding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Track2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shopping knowledge reasoning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Track3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user behavior alignment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Track4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multi-lingual abilities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Track5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lt1"/>
                          </a:solidFill>
                        </a:rPr>
                        <a:t>All-around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Shopbench</a:t>
            </a:r>
            <a:r>
              <a:rPr lang="ko">
                <a:solidFill>
                  <a:schemeClr val="accent5"/>
                </a:solidFill>
              </a:rPr>
              <a:t> Dataset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graphicFrame>
        <p:nvGraphicFramePr>
          <p:cNvPr id="156" name="Google Shape;156;p21"/>
          <p:cNvGraphicFramePr/>
          <p:nvPr/>
        </p:nvGraphicFramePr>
        <p:xfrm>
          <a:off x="205088" y="18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{75ED8003-6450-4BBF-A2BF-EE7073C7E502}</a:tableStyleId>
              </a:tblPr>
              <a:tblGrid>
                <a:gridCol w="1507350"/>
                <a:gridCol w="7226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input_field: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This field contains the instructions and the question that should be answered by the model.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output_field: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This field contains the ground truth answer to the question.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task_type: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This field contains the type of the task (Details in the next Section, "Tasks")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task_name: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This field contains the name of the task. However, the exact task names are redacted, and we only provide participants with hashed task names (e.g. task1, task2).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metric: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This field contains the metric used to evaluate the question (Details in Section "Evaluation Metrics").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track: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 This field specifies the track the question comes from.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